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18" r:id="rId2"/>
    <p:sldId id="347" r:id="rId3"/>
    <p:sldId id="346" r:id="rId4"/>
    <p:sldId id="345" r:id="rId5"/>
    <p:sldId id="329" r:id="rId6"/>
    <p:sldId id="344" r:id="rId7"/>
    <p:sldId id="348" r:id="rId8"/>
    <p:sldId id="330" r:id="rId9"/>
    <p:sldId id="331" r:id="rId10"/>
    <p:sldId id="333" r:id="rId11"/>
    <p:sldId id="356" r:id="rId12"/>
    <p:sldId id="357" r:id="rId13"/>
    <p:sldId id="358" r:id="rId14"/>
    <p:sldId id="359" r:id="rId15"/>
    <p:sldId id="360" r:id="rId16"/>
    <p:sldId id="361" r:id="rId17"/>
    <p:sldId id="362" r:id="rId18"/>
    <p:sldId id="349" r:id="rId19"/>
    <p:sldId id="341" r:id="rId20"/>
    <p:sldId id="351" r:id="rId21"/>
    <p:sldId id="350" r:id="rId22"/>
    <p:sldId id="340" r:id="rId23"/>
    <p:sldId id="355" r:id="rId24"/>
    <p:sldId id="354" r:id="rId25"/>
    <p:sldId id="353" r:id="rId26"/>
    <p:sldId id="352" r:id="rId27"/>
    <p:sldId id="339" r:id="rId28"/>
    <p:sldId id="334" r:id="rId29"/>
    <p:sldId id="335" r:id="rId30"/>
    <p:sldId id="336" r:id="rId31"/>
    <p:sldId id="337" r:id="rId32"/>
    <p:sldId id="343" r:id="rId33"/>
    <p:sldId id="342" r:id="rId34"/>
  </p:sldIdLst>
  <p:sldSz cx="12188825" cy="6858000"/>
  <p:notesSz cx="6858000" cy="9144000"/>
  <p:custDataLst>
    <p:tags r:id="rId37"/>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46"/>
            <p14:sldId id="345"/>
            <p14:sldId id="329"/>
            <p14:sldId id="344"/>
            <p14:sldId id="348"/>
            <p14:sldId id="330"/>
            <p14:sldId id="331"/>
          </p14:sldIdLst>
        </p14:section>
        <p14:section name="Tempo" id="{4B3F19D2-C1DB-4EF2-B3FB-00C5B7057492}">
          <p14:sldIdLst>
            <p14:sldId id="333"/>
            <p14:sldId id="356"/>
            <p14:sldId id="357"/>
            <p14:sldId id="358"/>
            <p14:sldId id="359"/>
            <p14:sldId id="360"/>
            <p14:sldId id="361"/>
            <p14:sldId id="362"/>
          </p14:sldIdLst>
        </p14:section>
        <p14:section name="Settore" id="{0FE97014-DF54-4934-BD39-D1D684BA7DF5}">
          <p14:sldIdLst>
            <p14:sldId id="349"/>
            <p14:sldId id="341"/>
            <p14:sldId id="351"/>
            <p14:sldId id="350"/>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43"/>
            <p14:sldId id="342"/>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32C"/>
    <a:srgbClr val="E05F2C"/>
    <a:srgbClr val="8086FC"/>
    <a:srgbClr val="3333CC"/>
    <a:srgbClr val="828282"/>
    <a:srgbClr val="6E90FE"/>
    <a:srgbClr val="6D6DFB"/>
    <a:srgbClr val="4E78F0"/>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14" dt="2021-05-22T09:34:27.13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29" autoAdjust="0"/>
  </p:normalViewPr>
  <p:slideViewPr>
    <p:cSldViewPr showGuides="1">
      <p:cViewPr varScale="1">
        <p:scale>
          <a:sx n="68" d="100"/>
          <a:sy n="68" d="100"/>
        </p:scale>
        <p:origin x="580" y="5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 1</c:v>
                </c:pt>
              </c:strCache>
            </c:strRef>
          </c:tx>
          <c:spPr>
            <a:gradFill rotWithShape="1">
              <a:gsLst>
                <a:gs pos="0">
                  <a:schemeClr val="accent1">
                    <a:satMod val="103000"/>
                    <a:lumMod val="118000"/>
                  </a:schemeClr>
                </a:gs>
                <a:gs pos="50000">
                  <a:schemeClr val="accent1">
                    <a:satMod val="89000"/>
                    <a:lumMod val="91000"/>
                  </a:schemeClr>
                </a:gs>
                <a:gs pos="100000">
                  <a:schemeClr val="accent1">
                    <a:lumMod val="69000"/>
                  </a:schemeClr>
                </a:gs>
              </a:gsLst>
              <a:lin ang="5400000" scaled="0"/>
            </a:gradFill>
            <a:ln>
              <a:noFill/>
            </a:ln>
            <a:effectLst/>
          </c:spPr>
          <c:invertIfNegative val="0"/>
          <c:cat>
            <c:strRef>
              <c:f>Sheet1!$A$2:$A$5</c:f>
              <c:strCache>
                <c:ptCount val="4"/>
                <c:pt idx="0">
                  <c:v>Categoria 1</c:v>
                </c:pt>
                <c:pt idx="1">
                  <c:v>Categoria 2</c:v>
                </c:pt>
                <c:pt idx="2">
                  <c:v>Categoria 3</c:v>
                </c:pt>
                <c:pt idx="3">
                  <c:v>Categoria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F9-40BC-B1D5-858BEC8E35D5}"/>
            </c:ext>
          </c:extLst>
        </c:ser>
        <c:ser>
          <c:idx val="1"/>
          <c:order val="1"/>
          <c:tx>
            <c:strRef>
              <c:f>Sheet1!$C$1</c:f>
              <c:strCache>
                <c:ptCount val="1"/>
                <c:pt idx="0">
                  <c:v>Serie 2</c:v>
                </c:pt>
              </c:strCache>
            </c:strRef>
          </c:tx>
          <c:spPr>
            <a:gradFill rotWithShape="1">
              <a:gsLst>
                <a:gs pos="0">
                  <a:schemeClr val="accent2">
                    <a:satMod val="103000"/>
                    <a:lumMod val="118000"/>
                  </a:schemeClr>
                </a:gs>
                <a:gs pos="50000">
                  <a:schemeClr val="accent2">
                    <a:satMod val="89000"/>
                    <a:lumMod val="91000"/>
                  </a:schemeClr>
                </a:gs>
                <a:gs pos="100000">
                  <a:schemeClr val="accent2">
                    <a:lumMod val="69000"/>
                  </a:schemeClr>
                </a:gs>
              </a:gsLst>
              <a:lin ang="5400000" scaled="0"/>
            </a:gradFill>
            <a:ln>
              <a:noFill/>
            </a:ln>
            <a:effectLst/>
          </c:spPr>
          <c:invertIfNegative val="0"/>
          <c:cat>
            <c:strRef>
              <c:f>Sheet1!$A$2:$A$5</c:f>
              <c:strCache>
                <c:ptCount val="4"/>
                <c:pt idx="0">
                  <c:v>Categoria 1</c:v>
                </c:pt>
                <c:pt idx="1">
                  <c:v>Categoria 2</c:v>
                </c:pt>
                <c:pt idx="2">
                  <c:v>Categoria 3</c:v>
                </c:pt>
                <c:pt idx="3">
                  <c:v>Categoria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F9-40BC-B1D5-858BEC8E35D5}"/>
            </c:ext>
          </c:extLst>
        </c:ser>
        <c:dLbls>
          <c:showLegendKey val="0"/>
          <c:showVal val="0"/>
          <c:showCatName val="0"/>
          <c:showSerName val="0"/>
          <c:showPercent val="0"/>
          <c:showBubbleSize val="0"/>
        </c:dLbls>
        <c:gapWidth val="219"/>
        <c:overlap val="-27"/>
        <c:axId val="511089384"/>
        <c:axId val="511088600"/>
      </c:barChart>
      <c:lineChart>
        <c:grouping val="standard"/>
        <c:varyColors val="0"/>
        <c:ser>
          <c:idx val="2"/>
          <c:order val="2"/>
          <c:tx>
            <c:strRef>
              <c:f>Sheet1!$D$1</c:f>
              <c:strCache>
                <c:ptCount val="1"/>
                <c:pt idx="0">
                  <c:v>Serie 3</c:v>
                </c:pt>
              </c:strCache>
            </c:strRef>
          </c:tx>
          <c:spPr>
            <a:ln w="31750" cap="rnd">
              <a:solidFill>
                <a:schemeClr val="accent3"/>
              </a:solidFill>
              <a:round/>
            </a:ln>
            <a:effectLst/>
          </c:spPr>
          <c:marker>
            <c:symbol val="none"/>
          </c:marker>
          <c:cat>
            <c:strRef>
              <c:f>Sheet1!$A$2:$A$5</c:f>
              <c:strCache>
                <c:ptCount val="4"/>
                <c:pt idx="0">
                  <c:v>Categoria 1</c:v>
                </c:pt>
                <c:pt idx="1">
                  <c:v>Categoria 2</c:v>
                </c:pt>
                <c:pt idx="2">
                  <c:v>Categoria 3</c:v>
                </c:pt>
                <c:pt idx="3">
                  <c:v>Categoria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6F9-40BC-B1D5-858BEC8E35D5}"/>
            </c:ext>
          </c:extLst>
        </c:ser>
        <c:dLbls>
          <c:showLegendKey val="0"/>
          <c:showVal val="0"/>
          <c:showCatName val="0"/>
          <c:showSerName val="0"/>
          <c:showPercent val="0"/>
          <c:showBubbleSize val="0"/>
        </c:dLbls>
        <c:marker val="1"/>
        <c:smooth val="0"/>
        <c:axId val="511089384"/>
        <c:axId val="511088600"/>
      </c:lineChart>
      <c:catAx>
        <c:axId val="5110893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crossAx val="511088600"/>
        <c:crosses val="autoZero"/>
        <c:auto val="1"/>
        <c:lblAlgn val="ctr"/>
        <c:lblOffset val="100"/>
        <c:noMultiLvlLbl val="0"/>
      </c:catAx>
      <c:valAx>
        <c:axId val="51108860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crossAx val="511089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5.9671351117173067E-2"/>
          <c:y val="0.15717968157695222"/>
          <c:w val="0.80717289082700083"/>
          <c:h val="0.7027311313151815"/>
        </c:manualLayout>
      </c:layout>
      <c:lineChart>
        <c:grouping val="standard"/>
        <c:varyColors val="0"/>
        <c:ser>
          <c:idx val="1"/>
          <c:order val="1"/>
          <c:tx>
            <c:strRef>
              <c:f>'Analisi finanziamenti tempo'!$F$1</c:f>
              <c:strCache>
                <c:ptCount val="1"/>
                <c:pt idx="0">
                  <c:v>MESI MEDI PREVISTI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tempo'!$F$3:$F$8</c:f>
              <c:numCache>
                <c:formatCode>0</c:formatCode>
                <c:ptCount val="6"/>
                <c:pt idx="0">
                  <c:v>43.157894736842103</c:v>
                </c:pt>
                <c:pt idx="1">
                  <c:v>32.197820163487741</c:v>
                </c:pt>
                <c:pt idx="2">
                  <c:v>29.325837320574163</c:v>
                </c:pt>
                <c:pt idx="3">
                  <c:v>28.577954735959764</c:v>
                </c:pt>
                <c:pt idx="4">
                  <c:v>26.501546619531595</c:v>
                </c:pt>
                <c:pt idx="5">
                  <c:v>15.480038948393378</c:v>
                </c:pt>
              </c:numCache>
            </c:numRef>
          </c:val>
          <c:smooth val="0"/>
          <c:extLst>
            <c:ext xmlns:c16="http://schemas.microsoft.com/office/drawing/2014/chart" uri="{C3380CC4-5D6E-409C-BE32-E72D297353CC}">
              <c16:uniqueId val="{00000001-38AB-4610-86B1-26F8BE43122B}"/>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38AB-4610-86B1-26F8BE43122B}"/>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5-22T10:25:36.994" idx="1">
    <p:pos x="7228" y="2920"/>
    <p:text>non ricordo quali campi</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22T11:34:15.774" idx="3">
    <p:pos x="1960" y="239"/>
    <p:text>che ci andrebbe qui?</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22/05/2021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22/05/2021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28</a:t>
            </a:fld>
            <a:endParaRPr lang="it-IT" dirty="0"/>
          </a:p>
        </p:txBody>
      </p:sp>
    </p:spTree>
    <p:extLst>
      <p:ext uri="{BB962C8B-B14F-4D97-AF65-F5344CB8AC3E}">
        <p14:creationId xmlns:p14="http://schemas.microsoft.com/office/powerpoint/2010/main" val="505269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29</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30</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31</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5</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8</a:t>
            </a:fld>
            <a:endParaRPr lang="it-IT" dirty="0"/>
          </a:p>
        </p:txBody>
      </p:sp>
    </p:spTree>
    <p:extLst>
      <p:ext uri="{BB962C8B-B14F-4D97-AF65-F5344CB8AC3E}">
        <p14:creationId xmlns:p14="http://schemas.microsoft.com/office/powerpoint/2010/main" val="2715344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9</a:t>
            </a:fld>
            <a:endParaRPr lang="it-IT" dirty="0"/>
          </a:p>
        </p:txBody>
      </p:sp>
    </p:spTree>
    <p:extLst>
      <p:ext uri="{BB962C8B-B14F-4D97-AF65-F5344CB8AC3E}">
        <p14:creationId xmlns:p14="http://schemas.microsoft.com/office/powerpoint/2010/main" val="169841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10</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21</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22</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27</a:t>
            </a:fld>
            <a:endParaRPr lang="it-IT" dirty="0"/>
          </a:p>
        </p:txBody>
      </p:sp>
    </p:spTree>
    <p:extLst>
      <p:ext uri="{BB962C8B-B14F-4D97-AF65-F5344CB8AC3E}">
        <p14:creationId xmlns:p14="http://schemas.microsoft.com/office/powerpoint/2010/main" val="6698888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22/05/2021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22/05/2021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22/05/2021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22/05/2021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22/05/2021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22/05/2021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22/05/2021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22/05/2021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22/05/2021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22/05/2021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dell’Industria 4.0</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r>
              <a:rPr lang="it-IT" dirty="0"/>
              <a:t>Nella seguente sezione si intende illustrare le informazioni ricavate dall’analisi dei progetti in termini di:</a:t>
            </a:r>
          </a:p>
          <a:p>
            <a:endParaRPr lang="it-IT" dirty="0"/>
          </a:p>
          <a:p>
            <a:pPr lvl="1"/>
            <a:r>
              <a:rPr lang="it-IT" dirty="0"/>
              <a:t>Tasso di creazione di nuovi progetti rispetto all’anno</a:t>
            </a:r>
          </a:p>
          <a:p>
            <a:pPr lvl="1"/>
            <a:r>
              <a:rPr lang="it-IT" dirty="0"/>
              <a:t>Tasso di conclusione dei progetti al 2020 rispetto all’anno di avvio</a:t>
            </a:r>
          </a:p>
          <a:p>
            <a:pPr lvl="1"/>
            <a:r>
              <a:rPr lang="it-IT" dirty="0"/>
              <a:t>Evoluzione della durata media dei progetti nel corso degli anni</a:t>
            </a:r>
          </a:p>
          <a:p>
            <a:pPr lvl="1"/>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r>
              <a:rPr lang="it-IT" sz="2000" dirty="0"/>
              <a:t>Dai dati ricavati si può riscontrare un generale trend di crescita del numero di progetti avviati, con un picco evidente nel biennio 2017-2018</a:t>
            </a:r>
          </a:p>
          <a:p>
            <a:endParaRPr lang="it-IT" sz="2000" dirty="0"/>
          </a:p>
          <a:p>
            <a:r>
              <a:rPr lang="it-IT" sz="2000" dirty="0"/>
              <a:t>(fornire spiegazione per il picco)</a:t>
            </a:r>
          </a:p>
          <a:p>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r>
              <a:rPr lang="it-IT" sz="2000" dirty="0"/>
              <a:t>E’ interessante notare come la durata media prevista all’avvio dei progetti cala nel corso degli anni, più che dimezzatasi tra il 2014 e il 2020</a:t>
            </a:r>
          </a:p>
          <a:p>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r>
              <a:rPr lang="it-IT" dirty="0"/>
              <a:t>Associando a ogni progetto l’anno di avvio e lo stato di avanzamento del progetto al 31/12/2020, è possibile ottenere informazioni riguardo all’evoluzione temporale dello stato di successo </a:t>
            </a:r>
          </a:p>
          <a:p>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r>
              <a:rPr lang="it-IT" sz="2000" dirty="0"/>
              <a:t>Escludendo il dato particolare del 2014, risulta che il tasso di successo non rimane constante, ma cala con il tempo, rendendo evidente che i progetti più «efficienti» sono quelli avviati nel biennio 2015-2016</a:t>
            </a:r>
          </a:p>
          <a:p>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466806417"/>
              </p:ext>
            </p:extLst>
          </p:nvPr>
        </p:nvGraphicFramePr>
        <p:xfrm>
          <a:off x="6066670" y="1969388"/>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r>
              <a:rPr lang="it-IT" sz="2000" dirty="0"/>
              <a:t>Studiando la distribuzione dei finanziamenti nel corso del tempo, emerge un picco in corrispondenza del biennio 2017-2018 </a:t>
            </a:r>
          </a:p>
          <a:p>
            <a:r>
              <a:rPr lang="it-IT" sz="2000" dirty="0"/>
              <a:t>Ci si potrebbe chiedere se questo dato è dovuto all’aumento del numero dei progetti avviati in quel periodo</a:t>
            </a:r>
          </a:p>
          <a:p>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(inserire anomalia 2014)</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r>
              <a:rPr lang="it-IT" sz="1750" dirty="0"/>
              <a:t>Se il finanziamento totale in un anno è legato prevalentemente al numero dei progetti avviati, ci si aspetterebbe di avere un finanziamento medio per progetto costante, cosa che effettivamente emerge dai dati</a:t>
            </a:r>
          </a:p>
          <a:p>
            <a:r>
              <a:rPr lang="it-IT" sz="1750" dirty="0"/>
              <a:t>Una ulteriore domanda spontanea che può sorgere è la relazione tra la durata dei progetti e il finanziamento medio: al diminuire della durata, diminuisce anche il finanziamento?</a:t>
            </a:r>
          </a:p>
          <a:p>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5" name="Segnaposto contenuto 4">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1012820988"/>
              </p:ext>
            </p:extLst>
          </p:nvPr>
        </p:nvGraphicFramePr>
        <p:xfrm>
          <a:off x="6526460" y="1984375"/>
          <a:ext cx="5447455" cy="41878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D60FCF-991F-6E44-9A70-09C8C88F64B1}"/>
              </a:ext>
            </a:extLst>
          </p:cNvPr>
          <p:cNvSpPr>
            <a:spLocks noGrp="1"/>
          </p:cNvSpPr>
          <p:nvPr>
            <p:ph type="title" idx="4294967295"/>
          </p:nvPr>
        </p:nvSpPr>
        <p:spPr>
          <a:xfrm>
            <a:off x="1179512" y="2636912"/>
            <a:ext cx="9829800" cy="1219200"/>
          </a:xfrm>
        </p:spPr>
        <p:txBody>
          <a:bodyPr/>
          <a:lstStyle/>
          <a:p>
            <a:r>
              <a:rPr lang="it-IT" dirty="0"/>
              <a:t>Analisi per settore nei progetti IOT</a:t>
            </a:r>
          </a:p>
        </p:txBody>
      </p:sp>
    </p:spTree>
    <p:extLst>
      <p:ext uri="{BB962C8B-B14F-4D97-AF65-F5344CB8AC3E}">
        <p14:creationId xmlns:p14="http://schemas.microsoft.com/office/powerpoint/2010/main" val="237482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906713" y="115888"/>
            <a:ext cx="9282112" cy="1016000"/>
          </a:xfrm>
        </p:spPr>
        <p:txBody>
          <a:bodyPr vert="horz" lIns="91440" tIns="45720" rIns="91440" bIns="45720" rtlCol="0" anchor="b">
            <a:normAutofit/>
          </a:bodyPr>
          <a:lstStyle/>
          <a:p>
            <a:r>
              <a:rPr lang="it-IT" b="0" i="0" kern="1200" baseline="0" dirty="0">
                <a:latin typeface="+mj-lt"/>
                <a:ea typeface="+mj-ea"/>
                <a:cs typeface="+mj-cs"/>
              </a:rPr>
              <a:t>Distribuzione dei progetti per settore</a:t>
            </a:r>
          </a:p>
        </p:txBody>
      </p:sp>
      <p:sp>
        <p:nvSpPr>
          <p:cNvPr id="5" name="Rettangolo 4">
            <a:extLst>
              <a:ext uri="{FF2B5EF4-FFF2-40B4-BE49-F238E27FC236}">
                <a16:creationId xmlns:a16="http://schemas.microsoft.com/office/drawing/2014/main" id="{490D86AB-8BB6-FA42-931C-191E85CA7224}"/>
              </a:ext>
            </a:extLst>
          </p:cNvPr>
          <p:cNvSpPr/>
          <p:nvPr/>
        </p:nvSpPr>
        <p:spPr>
          <a:xfrm>
            <a:off x="9622805" y="1484784"/>
            <a:ext cx="2248150" cy="2590800"/>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sz="2000" kern="1200" dirty="0">
                <a:latin typeface="+mn-lt"/>
                <a:ea typeface="+mn-ea"/>
                <a:cs typeface="+mn-cs"/>
              </a:rPr>
              <a:t>Il settore con più progetti sull'IOT è «</a:t>
            </a:r>
            <a:r>
              <a:rPr lang="it-IT" sz="2000" i="1" kern="1200" dirty="0">
                <a:latin typeface="+mn-lt"/>
                <a:ea typeface="+mn-ea"/>
                <a:cs typeface="+mn-cs"/>
              </a:rPr>
              <a:t>Ri</a:t>
            </a:r>
            <a:r>
              <a:rPr lang="it-IT" sz="2000" i="1" dirty="0"/>
              <a:t>cerca, sviluppo tecnologico ed innovazione»</a:t>
            </a:r>
            <a:r>
              <a:rPr lang="it-IT" sz="2000" i="1" kern="1200" dirty="0">
                <a:latin typeface="+mn-lt"/>
                <a:ea typeface="+mn-ea"/>
                <a:cs typeface="+mn-cs"/>
              </a:rPr>
              <a:t> </a:t>
            </a:r>
            <a:r>
              <a:rPr lang="it-IT" sz="2000" kern="1200" dirty="0">
                <a:latin typeface="+mn-lt"/>
                <a:ea typeface="+mn-ea"/>
                <a:cs typeface="+mn-cs"/>
              </a:rPr>
              <a:t>con un totale di 1540 progetti. </a:t>
            </a:r>
            <a:endParaRPr lang="it-IT" sz="2000" b="0" i="0" kern="1200" dirty="0">
              <a:effectLst/>
              <a:latin typeface="+mn-lt"/>
              <a:ea typeface="+mn-ea"/>
              <a:cs typeface="+mn-cs"/>
            </a:endParaRPr>
          </a:p>
        </p:txBody>
      </p:sp>
      <p:pic>
        <p:nvPicPr>
          <p:cNvPr id="17" name="Immagine 16">
            <a:extLst>
              <a:ext uri="{FF2B5EF4-FFF2-40B4-BE49-F238E27FC236}">
                <a16:creationId xmlns:a16="http://schemas.microsoft.com/office/drawing/2014/main" id="{A26AA316-69CD-6745-ADEF-2ACC16AF2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860" y="1131888"/>
            <a:ext cx="8496945" cy="5119429"/>
          </a:xfrm>
          <a:prstGeom prst="rect">
            <a:avLst/>
          </a:prstGeom>
        </p:spPr>
      </p:pic>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p:txBody>
          <a:bodyPr>
            <a:normAutofit lnSpcReduction="10000"/>
          </a:bodyPr>
          <a:lstStyle/>
          <a:p>
            <a:pPr marL="0" indent="0" algn="just">
              <a:buNone/>
            </a:pPr>
            <a:r>
              <a:rPr lang="it-IT" sz="1200" strike="sngStrike" dirty="0"/>
              <a:t>Lo scopo di questo lavoro è stato l’analizzare dei dati al fine di cercare, ottenere e visualizzare dei trend da noi ritenuti significativi. I dati in questione sono stati presi da … e gli ambiti che sono stati presi in considerazione sono stati quelli dell’Internet of </a:t>
            </a:r>
            <a:r>
              <a:rPr lang="it-IT" sz="1200" strike="sngStrike" dirty="0" err="1"/>
              <a:t>Things</a:t>
            </a:r>
            <a:r>
              <a:rPr lang="it-IT" sz="1200" strike="sngStrike" dirty="0"/>
              <a:t> e dell’ </a:t>
            </a:r>
            <a:r>
              <a:rPr lang="it-IT" sz="1200" strike="sngStrike" dirty="0" err="1"/>
              <a:t>Horizontal</a:t>
            </a:r>
            <a:r>
              <a:rPr lang="it-IT" sz="1200" strike="sngStrike" dirty="0"/>
              <a:t>/Vertical Integration. </a:t>
            </a:r>
          </a:p>
          <a:p>
            <a:pPr marL="0" indent="0" algn="just">
              <a:buNone/>
            </a:pPr>
            <a:r>
              <a:rPr lang="it-IT" sz="1200" dirty="0"/>
              <a:t>Il lavoro </a:t>
            </a:r>
            <a:r>
              <a:rPr lang="it-IT" sz="1200"/>
              <a:t>è stato </a:t>
            </a:r>
            <a:r>
              <a:rPr lang="it-IT" sz="1200" dirty="0"/>
              <a:t>svolto secondo i seguenti passaggi:</a:t>
            </a:r>
          </a:p>
          <a:p>
            <a:pPr algn="just"/>
            <a:r>
              <a:rPr lang="it-IT" sz="1200" dirty="0"/>
              <a:t>Download dei file Progetti, Soggetti e Localizzazioni dalla banca dati di </a:t>
            </a:r>
            <a:r>
              <a:rPr lang="it-IT" sz="1200" dirty="0" err="1"/>
              <a:t>OpenCoesione</a:t>
            </a:r>
            <a:r>
              <a:rPr lang="it-IT" sz="1200" dirty="0"/>
              <a:t> e successiva decompressione.</a:t>
            </a:r>
          </a:p>
          <a:p>
            <a:pPr algn="just"/>
            <a:r>
              <a:rPr lang="it-IT" sz="1200" dirty="0"/>
              <a:t>Filtraggio del file Progetti, utilizzando Excel, sul campo OC_COD_CICLO affinché vengano considerate solo le righe dove il valore è uguale a 2 (corrispondente al periodo 2014-2020).</a:t>
            </a:r>
          </a:p>
          <a:p>
            <a:pPr algn="just"/>
            <a:r>
              <a:rPr lang="it-IT" sz="1200" dirty="0"/>
              <a:t>Filtraggio del file Progetti, utilizzando Excel, sul campo OC_COD_TEMA_SINTETICO affinché vengano considerate solo le righe dove il valore è diverso da 1 (corrispondente al tema sintetico ‘’Ricerca e innovazione’’); i due passaggi precedenti hanno ridotto il numero di righe del file Progetti da circa 1.000.000 a circa 300.000 .</a:t>
            </a:r>
          </a:p>
          <a:p>
            <a:pPr algn="just"/>
            <a:r>
              <a:rPr lang="it-IT" sz="1200" dirty="0"/>
              <a:t>Passaggio in input del file così ottenuto ad un algoritmo MATLAB realizzato per eseguire un ulteriore filtraggio tramite la ricerca all’interno dei campi </a:t>
            </a:r>
            <a:r>
              <a:rPr lang="it-IT" sz="1200" dirty="0">
                <a:solidFill>
                  <a:srgbClr val="FF0000"/>
                </a:solidFill>
                <a:highlight>
                  <a:srgbClr val="FFFF00"/>
                </a:highlight>
              </a:rPr>
              <a:t>… </a:t>
            </a:r>
            <a:r>
              <a:rPr lang="it-IT" sz="1200" dirty="0"/>
              <a:t>di una serie di parole chiave prescelte; questa operazione viene eseguita due volte con due diversi insiemi di parole chiave i cui risultati saranno due file .CSV contenenti i soli progetti attinenti alle aree dell’integrazione orizzontale/verticale e dell’Internet of </a:t>
            </a:r>
            <a:r>
              <a:rPr lang="it-IT" sz="1200" dirty="0" err="1"/>
              <a:t>Things</a:t>
            </a:r>
            <a:r>
              <a:rPr lang="it-IT" sz="12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algn="just"/>
            <a:r>
              <a:rPr lang="it-IT" sz="1200" dirty="0"/>
              <a:t>Combinazione del file Progetto, utilizzando Excel, rispettivamente ai file Localizzazione e Soggetti al fine di affiancare i dati dei progetti di interesse a quelli delle localizzazioni o dei soggetti corrispondenti in un unico file .CSV 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 per settore</a:t>
            </a:r>
          </a:p>
        </p:txBody>
      </p:sp>
      <p:pic>
        <p:nvPicPr>
          <p:cNvPr id="5" name="Immagine 4" descr="Immagine che contiene antenna&#10;&#10;Descrizione generata automaticamente">
            <a:extLst>
              <a:ext uri="{FF2B5EF4-FFF2-40B4-BE49-F238E27FC236}">
                <a16:creationId xmlns:a16="http://schemas.microsoft.com/office/drawing/2014/main" id="{C762C0A2-B52E-1145-B449-CB161AB1D1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996" y="1887287"/>
            <a:ext cx="8424936" cy="4970713"/>
          </a:xfrm>
          <a:prstGeom prst="rect">
            <a:avLst/>
          </a:prstGeom>
          <a:noFill/>
        </p:spPr>
      </p:pic>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588418" y="0"/>
            <a:ext cx="7011988" cy="1439862"/>
          </a:xfrm>
        </p:spPr>
        <p:txBody>
          <a:bodyPr vert="horz" lIns="91440" tIns="45720" rIns="91440" bIns="45720" rtlCol="0" anchor="b">
            <a:normAutofit/>
          </a:bodyPr>
          <a:lstStyle/>
          <a:p>
            <a:r>
              <a:rPr lang="it-IT" sz="3700" b="0" i="0" kern="1200" baseline="0" dirty="0">
                <a:latin typeface="+mj-lt"/>
                <a:ea typeface="+mj-ea"/>
                <a:cs typeface="+mj-cs"/>
              </a:rPr>
              <a:t>Somma dei </a:t>
            </a:r>
            <a:r>
              <a:rPr lang="it-IT" sz="3700" b="0" kern="1200" dirty="0">
                <a:latin typeface="+mj-lt"/>
                <a:ea typeface="+mj-ea"/>
                <a:cs typeface="+mj-cs"/>
              </a:rPr>
              <a:t>f</a:t>
            </a:r>
            <a:r>
              <a:rPr lang="it-IT" sz="3700" b="0" i="0" kern="1200" baseline="0" dirty="0">
                <a:latin typeface="+mj-lt"/>
                <a:ea typeface="+mj-ea"/>
                <a:cs typeface="+mj-cs"/>
              </a:rPr>
              <a:t>inanziamenti totali dal 2014 al 2020 per settore</a:t>
            </a:r>
          </a:p>
        </p:txBody>
      </p:sp>
      <p:pic>
        <p:nvPicPr>
          <p:cNvPr id="7" name="Immagine 6">
            <a:extLst>
              <a:ext uri="{FF2B5EF4-FFF2-40B4-BE49-F238E27FC236}">
                <a16:creationId xmlns:a16="http://schemas.microsoft.com/office/drawing/2014/main" id="{5FB5760D-2683-444B-A978-76C2C68D1E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065" y="1340768"/>
            <a:ext cx="8568952" cy="505568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190756" y="1876264"/>
            <a:ext cx="2843807" cy="1552736"/>
          </a:xfrm>
          <a:prstGeom prst="rect">
            <a:avLst/>
          </a:prstGeom>
        </p:spPr>
        <p:txBody>
          <a:bodyPr vert="horz" lIns="91440" tIns="45720" rIns="91440" bIns="45720" rtlCol="0">
            <a:normAutofit fontScale="92500" lnSpcReduction="10000"/>
          </a:bodyPr>
          <a:lstStyle/>
          <a:p>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pic>
        <p:nvPicPr>
          <p:cNvPr id="8" name="Segnaposto contenuto 7">
            <a:extLst>
              <a:ext uri="{FF2B5EF4-FFF2-40B4-BE49-F238E27FC236}">
                <a16:creationId xmlns:a16="http://schemas.microsoft.com/office/drawing/2014/main" id="{B2864C32-2002-4E2D-ACC6-F621C51094C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22413" y="2823255"/>
            <a:ext cx="4800600" cy="3265714"/>
          </a:xfrm>
        </p:spPr>
      </p:pic>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pic>
        <p:nvPicPr>
          <p:cNvPr id="16" name="Segnaposto contenuto 15">
            <a:extLst>
              <a:ext uri="{FF2B5EF4-FFF2-40B4-BE49-F238E27FC236}">
                <a16:creationId xmlns:a16="http://schemas.microsoft.com/office/drawing/2014/main" id="{D1DBD6B5-36C5-4603-B1BB-915387E94A3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551613" y="2817748"/>
            <a:ext cx="4800600" cy="3276729"/>
          </a:xfrm>
        </p:spPr>
      </p:pic>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a:xfrm>
            <a:off x="1522413" y="685800"/>
            <a:ext cx="4114800" cy="1925637"/>
          </a:xfrm>
        </p:spPr>
        <p:txBody>
          <a:bodyPr anchor="b">
            <a:normAutofit/>
          </a:bodyPr>
          <a:lstStyle/>
          <a:p>
            <a:r>
              <a:rPr lang="it-IT" sz="2800" dirty="0"/>
              <a:t>Analisi dei finanziamenti erogati dalle regioni a progetti relativi all’integrazione orizzontale/verticale</a:t>
            </a:r>
            <a:endParaRPr lang="en-US" sz="2800" dirty="0"/>
          </a:p>
        </p:txBody>
      </p:sp>
      <p:pic>
        <p:nvPicPr>
          <p:cNvPr id="11" name="Segnaposto immagine 10">
            <a:extLst>
              <a:ext uri="{FF2B5EF4-FFF2-40B4-BE49-F238E27FC236}">
                <a16:creationId xmlns:a16="http://schemas.microsoft.com/office/drawing/2014/main" id="{DDD599B6-D745-4FA7-9618-7C5AEC2CE57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4414" y="1632560"/>
            <a:ext cx="5257799" cy="3592879"/>
          </a:xfrm>
          <a:noFill/>
        </p:spPr>
      </p:pic>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a:xfrm>
            <a:off x="1522413" y="2895599"/>
            <a:ext cx="4114800" cy="2590800"/>
          </a:xfrm>
        </p:spPr>
        <p:txBody>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pic>
        <p:nvPicPr>
          <p:cNvPr id="5" name="Segnaposto contenuto 4">
            <a:extLst>
              <a:ext uri="{FF2B5EF4-FFF2-40B4-BE49-F238E27FC236}">
                <a16:creationId xmlns:a16="http://schemas.microsoft.com/office/drawing/2014/main" id="{E4D3C7D3-C7D2-40E5-AFB5-E679B0D9BB3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22413" y="2819483"/>
            <a:ext cx="4800600" cy="3273259"/>
          </a:xfrm>
        </p:spPr>
      </p:pic>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pic>
        <p:nvPicPr>
          <p:cNvPr id="19" name="Segnaposto contenuto 18">
            <a:extLst>
              <a:ext uri="{FF2B5EF4-FFF2-40B4-BE49-F238E27FC236}">
                <a16:creationId xmlns:a16="http://schemas.microsoft.com/office/drawing/2014/main" id="{6D39F6EA-912B-4FCC-9679-5075D361746A}"/>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551613" y="2821027"/>
            <a:ext cx="4800600" cy="3270170"/>
          </a:xfrm>
        </p:spPr>
      </p:pic>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a:xfrm>
            <a:off x="1522413" y="685800"/>
            <a:ext cx="4114800" cy="1925637"/>
          </a:xfrm>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a:xfrm>
            <a:off x="1522413" y="2895599"/>
            <a:ext cx="4114800" cy="2590800"/>
          </a:xfrm>
        </p:spPr>
        <p:txBody>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pic>
        <p:nvPicPr>
          <p:cNvPr id="17" name="Segnaposto contenuto 16">
            <a:extLst>
              <a:ext uri="{FF2B5EF4-FFF2-40B4-BE49-F238E27FC236}">
                <a16:creationId xmlns:a16="http://schemas.microsoft.com/office/drawing/2014/main" id="{BC8DFA3E-4CF2-461B-9C93-4C9A0AE214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2118" y="1767824"/>
            <a:ext cx="4882389" cy="3322352"/>
          </a:xfrm>
        </p:spPr>
      </p:pic>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dirty="0"/>
              <a:t>Analisi del ruolo assunto dai vari soggetti nei progetti relativi all’integrazione orizzontale/verticale</a:t>
            </a:r>
          </a:p>
        </p:txBody>
      </p:sp>
      <p:pic>
        <p:nvPicPr>
          <p:cNvPr id="3" name="Segnaposto contenuto 3">
            <a:extLst>
              <a:ext uri="{FF2B5EF4-FFF2-40B4-BE49-F238E27FC236}">
                <a16:creationId xmlns:a16="http://schemas.microsoft.com/office/drawing/2014/main" id="{64779AC5-28C6-4AB3-A337-24E970194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014" y="1863826"/>
            <a:ext cx="6224752" cy="3797422"/>
          </a:xfrm>
          <a:prstGeom prst="rect">
            <a:avLst/>
          </a:prstGeom>
        </p:spPr>
      </p:pic>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dirty="0"/>
              <a:t>Al contrario della forma giuridica che risulta fortemente non omogenea, il ruolo dei vari soggetti nei diversi progetti è maggiormente bilanciato in quanto quello dell’attuatore del progetto è meno consistente.</a:t>
            </a:r>
          </a:p>
        </p:txBody>
      </p:sp>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F90115-9A68-4543-B5F3-5A2D1F3A20A4}"/>
              </a:ext>
            </a:extLst>
          </p:cNvPr>
          <p:cNvSpPr>
            <a:spLocks noGrp="1"/>
          </p:cNvSpPr>
          <p:nvPr>
            <p:ph type="title"/>
          </p:nvPr>
        </p:nvSpPr>
        <p:spPr/>
        <p:txBody>
          <a:bodyPr/>
          <a:lstStyle/>
          <a:p>
            <a:r>
              <a:rPr lang="it-IT" dirty="0"/>
              <a:t>NOTE METODOLOGICHE</a:t>
            </a:r>
          </a:p>
        </p:txBody>
      </p:sp>
      <p:sp>
        <p:nvSpPr>
          <p:cNvPr id="3" name="Segnaposto contenuto 2">
            <a:extLst>
              <a:ext uri="{FF2B5EF4-FFF2-40B4-BE49-F238E27FC236}">
                <a16:creationId xmlns:a16="http://schemas.microsoft.com/office/drawing/2014/main" id="{0323510F-0DD2-4F6A-B62B-A00A89D0B7B7}"/>
              </a:ext>
            </a:extLst>
          </p:cNvPr>
          <p:cNvSpPr>
            <a:spLocks noGrp="1"/>
          </p:cNvSpPr>
          <p:nvPr>
            <p:ph idx="1"/>
          </p:nvPr>
        </p:nvSpPr>
        <p:spPr/>
        <p:txBody>
          <a:bodyPr>
            <a:normAutofit/>
          </a:bodyPr>
          <a:lstStyle/>
          <a:p>
            <a:r>
              <a:rPr lang="it-IT" sz="1600" dirty="0"/>
              <a:t>Di seguito viene riportato il listato dell’algoritmo MATLAB utilizzato per il filtraggio finale dei file .CSV :</a:t>
            </a:r>
          </a:p>
        </p:txBody>
      </p:sp>
    </p:spTree>
    <p:extLst>
      <p:ext uri="{BB962C8B-B14F-4D97-AF65-F5344CB8AC3E}">
        <p14:creationId xmlns:p14="http://schemas.microsoft.com/office/powerpoint/2010/main" val="201286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672257"/>
          </a:xfrm>
        </p:spPr>
        <p:txBody>
          <a:bodyPr rtlCol="0"/>
          <a:lstStyle/>
          <a:p>
            <a:pPr rtl="0"/>
            <a:r>
              <a:rPr lang="it-IT" dirty="0"/>
              <a:t>Analisi del ruolo assunto dai vari soggetti nei progetti relativi all’IoT (Internet of </a:t>
            </a:r>
            <a:r>
              <a:rPr lang="it-IT" dirty="0" err="1"/>
              <a:t>Things</a:t>
            </a:r>
            <a:r>
              <a:rPr lang="it-IT" dirty="0"/>
              <a:t>)</a:t>
            </a:r>
          </a:p>
        </p:txBody>
      </p:sp>
      <p:pic>
        <p:nvPicPr>
          <p:cNvPr id="4" name="Segnaposto contenuto 3">
            <a:extLst>
              <a:ext uri="{FF2B5EF4-FFF2-40B4-BE49-F238E27FC236}">
                <a16:creationId xmlns:a16="http://schemas.microsoft.com/office/drawing/2014/main" id="{A18495ED-2B39-43E1-8F47-A16FCB6C99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1924" y="3194397"/>
            <a:ext cx="9793088" cy="3213471"/>
          </a:xfrm>
        </p:spPr>
      </p:pic>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AFB550-3886-4C0A-A4FD-DFA0BB1FB633}"/>
              </a:ext>
            </a:extLst>
          </p:cNvPr>
          <p:cNvSpPr>
            <a:spLocks noGrp="1"/>
          </p:cNvSpPr>
          <p:nvPr>
            <p:ph type="title"/>
          </p:nvPr>
        </p:nvSpPr>
        <p:spPr/>
        <p:txBody>
          <a:bodyPr/>
          <a:lstStyle/>
          <a:p>
            <a:pPr algn="ctr"/>
            <a:r>
              <a:rPr lang="it-IT" dirty="0"/>
              <a:t>BIBLIOGRAFIA</a:t>
            </a:r>
          </a:p>
        </p:txBody>
      </p:sp>
      <p:sp>
        <p:nvSpPr>
          <p:cNvPr id="5" name="Segnaposto contenuto 4">
            <a:extLst>
              <a:ext uri="{FF2B5EF4-FFF2-40B4-BE49-F238E27FC236}">
                <a16:creationId xmlns:a16="http://schemas.microsoft.com/office/drawing/2014/main" id="{88225803-058A-4C76-AECC-86C5BEA08E22}"/>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51908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3C9EEE-1A09-49CC-85E3-B57F76BEDEA4}"/>
              </a:ext>
            </a:extLst>
          </p:cNvPr>
          <p:cNvSpPr>
            <a:spLocks noGrp="1"/>
          </p:cNvSpPr>
          <p:nvPr>
            <p:ph type="title"/>
          </p:nvPr>
        </p:nvSpPr>
        <p:spPr/>
        <p:txBody>
          <a:bodyPr/>
          <a:lstStyle/>
          <a:p>
            <a:r>
              <a:rPr lang="it-IT" dirty="0"/>
              <a:t>FINE </a:t>
            </a:r>
          </a:p>
        </p:txBody>
      </p:sp>
      <p:sp>
        <p:nvSpPr>
          <p:cNvPr id="3" name="Segnaposto immagine 2">
            <a:extLst>
              <a:ext uri="{FF2B5EF4-FFF2-40B4-BE49-F238E27FC236}">
                <a16:creationId xmlns:a16="http://schemas.microsoft.com/office/drawing/2014/main" id="{5CC835BE-545E-402A-91D6-E84182210C6C}"/>
              </a:ext>
            </a:extLst>
          </p:cNvPr>
          <p:cNvSpPr>
            <a:spLocks noGrp="1"/>
          </p:cNvSpPr>
          <p:nvPr>
            <p:ph type="pic" idx="1"/>
          </p:nvPr>
        </p:nvSpPr>
        <p:spPr/>
      </p:sp>
      <p:sp>
        <p:nvSpPr>
          <p:cNvPr id="4" name="Segnaposto testo 3">
            <a:extLst>
              <a:ext uri="{FF2B5EF4-FFF2-40B4-BE49-F238E27FC236}">
                <a16:creationId xmlns:a16="http://schemas.microsoft.com/office/drawing/2014/main" id="{92C0DB31-B285-40B5-AC4E-EE690F6CF5A9}"/>
              </a:ext>
            </a:extLst>
          </p:cNvPr>
          <p:cNvSpPr>
            <a:spLocks noGrp="1"/>
          </p:cNvSpPr>
          <p:nvPr>
            <p:ph type="body" sz="half" idx="2"/>
          </p:nvPr>
        </p:nvSpPr>
        <p:spPr/>
        <p:txBody>
          <a:bodyPr/>
          <a:lstStyle/>
          <a:p>
            <a:endParaRPr lang="it-IT"/>
          </a:p>
        </p:txBody>
      </p:sp>
    </p:spTree>
    <p:extLst>
      <p:ext uri="{BB962C8B-B14F-4D97-AF65-F5344CB8AC3E}">
        <p14:creationId xmlns:p14="http://schemas.microsoft.com/office/powerpoint/2010/main" val="115351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57908" y="1828800"/>
            <a:ext cx="3024336" cy="646331"/>
          </a:xfrm>
          <a:prstGeom prst="rect">
            <a:avLst/>
          </a:prstGeom>
          <a:noFill/>
        </p:spPr>
        <p:txBody>
          <a:bodyPr wrap="square" rtlCol="0">
            <a:spAutoFit/>
          </a:bodyPr>
          <a:lstStyle/>
          <a:p>
            <a:r>
              <a:rPr lang="it-IT" dirty="0"/>
              <a:t>Industria 4.0</a:t>
            </a:r>
          </a:p>
          <a:p>
            <a:endParaRPr lang="it-IT" dirty="0"/>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369332"/>
          </a:xfrm>
          <a:prstGeom prst="rect">
            <a:avLst/>
          </a:prstGeom>
          <a:noFill/>
        </p:spPr>
        <p:txBody>
          <a:bodyPr wrap="square" rtlCol="0">
            <a:spAutoFit/>
          </a:bodyPr>
          <a:lstStyle/>
          <a:p>
            <a:r>
              <a:rPr lang="it-IT" dirty="0"/>
              <a:t>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2D55A1-08A5-4AA0-B6B2-B52FCA60E7AE}"/>
              </a:ext>
            </a:extLst>
          </p:cNvPr>
          <p:cNvSpPr>
            <a:spLocks noGrp="1"/>
          </p:cNvSpPr>
          <p:nvPr>
            <p:ph type="title"/>
          </p:nvPr>
        </p:nvSpPr>
        <p:spPr/>
        <p:txBody>
          <a:bodyPr/>
          <a:lstStyle/>
          <a:p>
            <a:r>
              <a:rPr lang="it-IT" dirty="0"/>
              <a:t>ANALISI IOT</a:t>
            </a:r>
          </a:p>
        </p:txBody>
      </p:sp>
      <p:sp>
        <p:nvSpPr>
          <p:cNvPr id="3" name="Segnaposto contenuto 2">
            <a:extLst>
              <a:ext uri="{FF2B5EF4-FFF2-40B4-BE49-F238E27FC236}">
                <a16:creationId xmlns:a16="http://schemas.microsoft.com/office/drawing/2014/main" id="{42027151-5A95-4F30-9311-F02D829016DA}"/>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25179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0CDA04-8153-437C-9376-CEFBA20A9065}"/>
              </a:ext>
            </a:extLst>
          </p:cNvPr>
          <p:cNvSpPr>
            <a:spLocks noGrp="1"/>
          </p:cNvSpPr>
          <p:nvPr>
            <p:ph type="title"/>
          </p:nvPr>
        </p:nvSpPr>
        <p:spPr>
          <a:xfrm>
            <a:off x="1522413" y="349469"/>
            <a:ext cx="9829799" cy="1219200"/>
          </a:xfrm>
        </p:spPr>
        <p:txBody>
          <a:bodyPr/>
          <a:lstStyle/>
          <a:p>
            <a:r>
              <a:rPr lang="it-IT" dirty="0"/>
              <a:t>ANALISI INDUSTRIA 4.0</a:t>
            </a:r>
          </a:p>
        </p:txBody>
      </p:sp>
      <p:sp>
        <p:nvSpPr>
          <p:cNvPr id="3" name="Segnaposto contenuto 2">
            <a:extLst>
              <a:ext uri="{FF2B5EF4-FFF2-40B4-BE49-F238E27FC236}">
                <a16:creationId xmlns:a16="http://schemas.microsoft.com/office/drawing/2014/main" id="{0F14951D-D6A1-49B2-B689-C23ADF6BC293}"/>
              </a:ext>
            </a:extLst>
          </p:cNvPr>
          <p:cNvSpPr>
            <a:spLocks noGrp="1"/>
          </p:cNvSpPr>
          <p:nvPr>
            <p:ph idx="1"/>
          </p:nvPr>
        </p:nvSpPr>
        <p:spPr/>
        <p:txBody>
          <a:bodyPr/>
          <a:lstStyle/>
          <a:p>
            <a:r>
              <a:rPr lang="it-IT" dirty="0"/>
              <a:t>DAI DATI è EMERSO CHE NON CI SONO DATI</a:t>
            </a:r>
          </a:p>
          <a:p>
            <a:endParaRPr lang="it-IT" dirty="0"/>
          </a:p>
          <a:p>
            <a:r>
              <a:rPr lang="it-IT" dirty="0"/>
              <a:t>FINE</a:t>
            </a:r>
          </a:p>
        </p:txBody>
      </p:sp>
    </p:spTree>
    <p:extLst>
      <p:ext uri="{BB962C8B-B14F-4D97-AF65-F5344CB8AC3E}">
        <p14:creationId xmlns:p14="http://schemas.microsoft.com/office/powerpoint/2010/main" val="200678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Layout titolo e contenuto con grafico</a:t>
            </a:r>
          </a:p>
        </p:txBody>
      </p:sp>
      <p:graphicFrame>
        <p:nvGraphicFramePr>
          <p:cNvPr id="7" name="Segnaposto contenuto 6" descr="Grafico combinato personalizzato che rappresenta 2 serie e 1 linea per 4 categorie"/>
          <p:cNvGraphicFramePr>
            <a:graphicFrameLocks noGrp="1"/>
          </p:cNvGraphicFramePr>
          <p:nvPr>
            <p:ph idx="1"/>
            <p:extLst>
              <p:ext uri="{D42A27DB-BD31-4B8C-83A1-F6EECF244321}">
                <p14:modId xmlns:p14="http://schemas.microsoft.com/office/powerpoint/2010/main" val="2602562893"/>
              </p:ext>
            </p:extLst>
          </p:nvPr>
        </p:nvGraphicFramePr>
        <p:xfrm>
          <a:off x="1522413" y="1981200"/>
          <a:ext cx="9829800" cy="4187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Temi analizzati</a:t>
            </a:r>
          </a:p>
        </p:txBody>
      </p:sp>
      <p:sp>
        <p:nvSpPr>
          <p:cNvPr id="3" name="Segnaposto contenuto 2"/>
          <p:cNvSpPr>
            <a:spLocks noGrp="1"/>
          </p:cNvSpPr>
          <p:nvPr>
            <p:ph sz="half" idx="1"/>
          </p:nvPr>
        </p:nvSpPr>
        <p:spPr/>
        <p:txBody>
          <a:bodyPr rtlCol="0"/>
          <a:lstStyle/>
          <a:p>
            <a:pPr rtl="0"/>
            <a:r>
              <a:rPr lang="it-IT" dirty="0"/>
              <a:t>Primo punto elenco qui</a:t>
            </a:r>
          </a:p>
          <a:p>
            <a:pPr rtl="0"/>
            <a:r>
              <a:rPr lang="it-IT" dirty="0"/>
              <a:t>Secondo punto elenco qui</a:t>
            </a:r>
          </a:p>
          <a:p>
            <a:pPr rtl="0"/>
            <a:r>
              <a:rPr lang="it-IT" dirty="0"/>
              <a:t>Terzo punto elenco qui</a:t>
            </a:r>
          </a:p>
        </p:txBody>
      </p:sp>
      <p:graphicFrame>
        <p:nvGraphicFramePr>
          <p:cNvPr id="7" name="Segnaposto contenuto 6"/>
          <p:cNvGraphicFramePr>
            <a:graphicFrameLocks noGrp="1"/>
          </p:cNvGraphicFramePr>
          <p:nvPr>
            <p:ph sz="half" idx="2"/>
            <p:extLst>
              <p:ext uri="{D42A27DB-BD31-4B8C-83A1-F6EECF244321}">
                <p14:modId xmlns:p14="http://schemas.microsoft.com/office/powerpoint/2010/main" val="1415074489"/>
              </p:ext>
            </p:extLst>
          </p:nvPr>
        </p:nvGraphicFramePr>
        <p:xfrm>
          <a:off x="6551613" y="1984375"/>
          <a:ext cx="4800600" cy="2206624"/>
        </p:xfrm>
        <a:graphic>
          <a:graphicData uri="http://schemas.openxmlformats.org/drawingml/2006/table">
            <a:tbl>
              <a:tblPr firstRow="1" bandRow="1">
                <a:tableStyleId>{69CF1AB2-1976-4502-BF36-3FF5EA218861}</a:tableStyleId>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551656">
                <a:tc>
                  <a:txBody>
                    <a:bodyPr/>
                    <a:lstStyle/>
                    <a:p>
                      <a:pPr rtl="0"/>
                      <a:r>
                        <a:rPr lang="it-IT" dirty="0"/>
                        <a:t>Classe</a:t>
                      </a:r>
                    </a:p>
                  </a:txBody>
                  <a:tcPr anchor="ctr"/>
                </a:tc>
                <a:tc>
                  <a:txBody>
                    <a:bodyPr/>
                    <a:lstStyle/>
                    <a:p>
                      <a:pPr algn="ctr" rtl="0"/>
                      <a:r>
                        <a:rPr lang="it-IT" dirty="0"/>
                        <a:t>Gruppo 1</a:t>
                      </a:r>
                    </a:p>
                  </a:txBody>
                  <a:tcPr anchor="ctr"/>
                </a:tc>
                <a:tc>
                  <a:txBody>
                    <a:bodyPr/>
                    <a:lstStyle/>
                    <a:p>
                      <a:pPr algn="ctr" rtl="0"/>
                      <a:r>
                        <a:rPr lang="it-IT" dirty="0"/>
                        <a:t>Gruppo 2</a:t>
                      </a:r>
                    </a:p>
                  </a:txBody>
                  <a:tcPr anchor="ctr"/>
                </a:tc>
                <a:extLst>
                  <a:ext uri="{0D108BD9-81ED-4DB2-BD59-A6C34878D82A}">
                    <a16:rowId xmlns:a16="http://schemas.microsoft.com/office/drawing/2014/main" val="10000"/>
                  </a:ext>
                </a:extLst>
              </a:tr>
              <a:tr h="551656">
                <a:tc>
                  <a:txBody>
                    <a:bodyPr/>
                    <a:lstStyle/>
                    <a:p>
                      <a:pPr rtl="0"/>
                      <a:r>
                        <a:rPr lang="it-IT" dirty="0"/>
                        <a:t>Classe 1</a:t>
                      </a:r>
                    </a:p>
                  </a:txBody>
                  <a:tcPr anchor="ctr"/>
                </a:tc>
                <a:tc>
                  <a:txBody>
                    <a:bodyPr/>
                    <a:lstStyle/>
                    <a:p>
                      <a:pPr algn="ctr" rtl="0"/>
                      <a:r>
                        <a:rPr lang="it-IT" dirty="0"/>
                        <a:t>82</a:t>
                      </a:r>
                    </a:p>
                  </a:txBody>
                  <a:tcPr anchor="ctr"/>
                </a:tc>
                <a:tc>
                  <a:txBody>
                    <a:bodyPr/>
                    <a:lstStyle/>
                    <a:p>
                      <a:pPr algn="ctr" rtl="0"/>
                      <a:r>
                        <a:rPr lang="it-IT" dirty="0"/>
                        <a:t>95</a:t>
                      </a:r>
                    </a:p>
                  </a:txBody>
                  <a:tcPr anchor="ctr"/>
                </a:tc>
                <a:extLst>
                  <a:ext uri="{0D108BD9-81ED-4DB2-BD59-A6C34878D82A}">
                    <a16:rowId xmlns:a16="http://schemas.microsoft.com/office/drawing/2014/main" val="10001"/>
                  </a:ext>
                </a:extLst>
              </a:tr>
              <a:tr h="551656">
                <a:tc>
                  <a:txBody>
                    <a:bodyPr/>
                    <a:lstStyle/>
                    <a:p>
                      <a:pPr rtl="0"/>
                      <a:r>
                        <a:rPr lang="it-IT" dirty="0"/>
                        <a:t>Classe 2</a:t>
                      </a:r>
                    </a:p>
                  </a:txBody>
                  <a:tcPr anchor="ctr"/>
                </a:tc>
                <a:tc>
                  <a:txBody>
                    <a:bodyPr/>
                    <a:lstStyle/>
                    <a:p>
                      <a:pPr algn="ctr" rtl="0"/>
                      <a:r>
                        <a:rPr lang="it-IT" dirty="0"/>
                        <a:t>76</a:t>
                      </a:r>
                    </a:p>
                  </a:txBody>
                  <a:tcPr anchor="ctr"/>
                </a:tc>
                <a:tc>
                  <a:txBody>
                    <a:bodyPr/>
                    <a:lstStyle/>
                    <a:p>
                      <a:pPr algn="ctr" rtl="0"/>
                      <a:r>
                        <a:rPr lang="it-IT" dirty="0"/>
                        <a:t>88</a:t>
                      </a:r>
                    </a:p>
                  </a:txBody>
                  <a:tcPr anchor="ctr"/>
                </a:tc>
                <a:extLst>
                  <a:ext uri="{0D108BD9-81ED-4DB2-BD59-A6C34878D82A}">
                    <a16:rowId xmlns:a16="http://schemas.microsoft.com/office/drawing/2014/main" val="10002"/>
                  </a:ext>
                </a:extLst>
              </a:tr>
              <a:tr h="551656">
                <a:tc>
                  <a:txBody>
                    <a:bodyPr/>
                    <a:lstStyle/>
                    <a:p>
                      <a:pPr rtl="0"/>
                      <a:r>
                        <a:rPr lang="it-IT" dirty="0"/>
                        <a:t>Classe 3</a:t>
                      </a:r>
                    </a:p>
                  </a:txBody>
                  <a:tcPr anchor="ctr"/>
                </a:tc>
                <a:tc>
                  <a:txBody>
                    <a:bodyPr/>
                    <a:lstStyle/>
                    <a:p>
                      <a:pPr algn="ctr" rtl="0"/>
                      <a:r>
                        <a:rPr lang="it-IT" dirty="0"/>
                        <a:t>84</a:t>
                      </a:r>
                    </a:p>
                  </a:txBody>
                  <a:tcPr anchor="ctr"/>
                </a:tc>
                <a:tc>
                  <a:txBody>
                    <a:bodyPr/>
                    <a:lstStyle/>
                    <a:p>
                      <a:pPr algn="ctr" rtl="0"/>
                      <a:r>
                        <a:rPr lang="it-IT"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604</TotalTime>
  <Words>1568</Words>
  <Application>Microsoft Office PowerPoint</Application>
  <PresentationFormat>Personalizzato</PresentationFormat>
  <Paragraphs>149</Paragraphs>
  <Slides>33</Slides>
  <Notes>13</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33</vt:i4>
      </vt:variant>
    </vt:vector>
  </HeadingPairs>
  <TitlesOfParts>
    <vt:vector size="37" baseType="lpstr">
      <vt:lpstr>Arial</vt:lpstr>
      <vt:lpstr>Calibri</vt:lpstr>
      <vt:lpstr>Cambria</vt:lpstr>
      <vt:lpstr>Simboli di valuta 16X9</vt:lpstr>
      <vt:lpstr>GRUPPO 16  I_4.0_6 Internet of Things + I_4.0_5 Horizontal/Vertical Integration</vt:lpstr>
      <vt:lpstr>WORKFLOW IN BREVE</vt:lpstr>
      <vt:lpstr>NOTE METODOLOGICHE</vt:lpstr>
      <vt:lpstr>PAROLE CHIAVE</vt:lpstr>
      <vt:lpstr>Temi analizzati</vt:lpstr>
      <vt:lpstr>ANALISI IOT</vt:lpstr>
      <vt:lpstr>ANALISI INDUSTRIA 4.0</vt:lpstr>
      <vt:lpstr>Layout titolo e contenuto con grafico</vt:lpstr>
      <vt:lpstr>Temi analizzati</vt:lpstr>
      <vt:lpstr>Analisi per distribuzione temporale</vt:lpstr>
      <vt:lpstr>Analisi dell’Industria 4.0</vt:lpstr>
      <vt:lpstr>Numero di progetti avviati</vt:lpstr>
      <vt:lpstr>Durata media per anno</vt:lpstr>
      <vt:lpstr>Andamento dello stato medio di completamento</vt:lpstr>
      <vt:lpstr>Comparazione tra durata media e completamento</vt:lpstr>
      <vt:lpstr>Evoluzione temporale dei finanziamenti ai progetti</vt:lpstr>
      <vt:lpstr>(inserire anomalia 2014)</vt:lpstr>
      <vt:lpstr>Analisi per settore nei progetti IOT</vt:lpstr>
      <vt:lpstr>Distribuzione dei progetti per settore</vt:lpstr>
      <vt:lpstr>Distribuzione dei finanziamenti per settore</vt:lpstr>
      <vt:lpstr>Somma dei finanziamenti totali dal 2014 al 2020 per settore</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BIBLIOGRAFIA</vt:lpstr>
      <vt:lpstr>FINE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LAPOLLA ANDREA</cp:lastModifiedBy>
  <cp:revision>40</cp:revision>
  <dcterms:created xsi:type="dcterms:W3CDTF">2021-05-13T19:38:01Z</dcterms:created>
  <dcterms:modified xsi:type="dcterms:W3CDTF">2021-05-22T13:39:18Z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